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6" r:id="rId1"/>
  </p:sldMasterIdLst>
  <p:notesMasterIdLst>
    <p:notesMasterId r:id="rId34"/>
  </p:notesMasterIdLst>
  <p:sldIdLst>
    <p:sldId id="256" r:id="rId2"/>
    <p:sldId id="257" r:id="rId3"/>
    <p:sldId id="271" r:id="rId4"/>
    <p:sldId id="274" r:id="rId5"/>
    <p:sldId id="276" r:id="rId6"/>
    <p:sldId id="286" r:id="rId7"/>
    <p:sldId id="295"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Lst>
  <p:sldSz cx="9144000" cy="5143500" type="screen16x9"/>
  <p:notesSz cx="6858000" cy="9144000"/>
  <p:embeddedFontLst>
    <p:embeddedFont>
      <p:font typeface="Bradley Hand ITC" panose="03070402050302030203" pitchFamily="66" charset="0"/>
      <p:regular r:id="rId35"/>
    </p:embeddedFont>
    <p:embeddedFont>
      <p:font typeface="DM Sans" pitchFamily="2" charset="0"/>
      <p:regular r:id="rId36"/>
      <p:bold r:id="rId37"/>
      <p:italic r:id="rId38"/>
      <p:boldItalic r:id="rId39"/>
    </p:embeddedFont>
    <p:embeddedFont>
      <p:font typeface="Helvetica Neue" panose="020B0604020202020204" charset="0"/>
      <p:regular r:id="rId40"/>
      <p:bold r:id="rId41"/>
      <p:italic r:id="rId42"/>
      <p:boldItalic r:id="rId43"/>
    </p:embeddedFont>
    <p:embeddedFont>
      <p:font typeface="Helvetica Neue Light"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54C249-DDDC-499C-89DD-7A15FB1E5F51}">
  <a:tblStyle styleId="{7F54C249-DDDC-499C-89DD-7A15FB1E5F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282254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DM Sans"/>
                <a:ea typeface="DM Sans"/>
                <a:cs typeface="DM Sans"/>
                <a:sym typeface="DM Sans"/>
              </a:rPr>
              <a:t>Obligatoria para la primera clase (después no va).</a:t>
            </a:r>
            <a:endParaRPr dirty="0">
              <a:latin typeface="DM Sans"/>
              <a:ea typeface="DM Sans"/>
              <a:cs typeface="DM Sans"/>
              <a:sym typeface="DM Sans"/>
            </a:endParaRPr>
          </a:p>
        </p:txBody>
      </p:sp>
    </p:spTree>
    <p:extLst>
      <p:ext uri="{BB962C8B-B14F-4D97-AF65-F5344CB8AC3E}">
        <p14:creationId xmlns:p14="http://schemas.microsoft.com/office/powerpoint/2010/main" val="1524736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4d82482568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14d82482568_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3983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4d82482568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9" name="Google Shape;859;g14d82482568_1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545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4d82482568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 name="Google Shape;865;g14d82482568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9177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4d82482568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14d82482568_1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8314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4d82482568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4d82482568_1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285331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4d82482568_1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Google Shape;883;g14d82482568_1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73991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4d82482568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1" name="Google Shape;891;g14d82482568_1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97685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4d82482568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9" name="Google Shape;899;g14d82482568_1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32187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4d82482568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14d82482568_1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5012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4d82482568_1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4d82482568_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07900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128dbe8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2128dbe83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extLst>
      <p:ext uri="{BB962C8B-B14F-4D97-AF65-F5344CB8AC3E}">
        <p14:creationId xmlns:p14="http://schemas.microsoft.com/office/powerpoint/2010/main" val="3731467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4d82482568_1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14d82482568_1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extLst>
      <p:ext uri="{BB962C8B-B14F-4D97-AF65-F5344CB8AC3E}">
        <p14:creationId xmlns:p14="http://schemas.microsoft.com/office/powerpoint/2010/main" val="1908860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4d82482568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4d82482568_1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99838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d82482568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4d82482568_1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57791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4d82482568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4d82482568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5648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4d82482568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4d82482568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318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4d82482568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4d82482568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285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4d82482568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14d82482568_1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1138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d82482568_1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4d82482568_1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1226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4d82482568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4" name="Google Shape;984;g14d82482568_1_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extLst>
      <p:ext uri="{BB962C8B-B14F-4D97-AF65-F5344CB8AC3E}">
        <p14:creationId xmlns:p14="http://schemas.microsoft.com/office/powerpoint/2010/main" val="2227823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4d82482568_1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14d82482568_1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extLst>
      <p:ext uri="{BB962C8B-B14F-4D97-AF65-F5344CB8AC3E}">
        <p14:creationId xmlns:p14="http://schemas.microsoft.com/office/powerpoint/2010/main" val="125573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3d990c0b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3d990c0b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extLst>
      <p:ext uri="{BB962C8B-B14F-4D97-AF65-F5344CB8AC3E}">
        <p14:creationId xmlns:p14="http://schemas.microsoft.com/office/powerpoint/2010/main" val="1936138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4d82482568_1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g14d82482568_1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extLst>
      <p:ext uri="{BB962C8B-B14F-4D97-AF65-F5344CB8AC3E}">
        <p14:creationId xmlns:p14="http://schemas.microsoft.com/office/powerpoint/2010/main" val="22631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4d82482568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14d82482568_1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384014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4d82482568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5" name="Google Shape;1005;g14d82482568_1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extLst>
      <p:ext uri="{BB962C8B-B14F-4D97-AF65-F5344CB8AC3E}">
        <p14:creationId xmlns:p14="http://schemas.microsoft.com/office/powerpoint/2010/main" val="1030062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4d82482568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4" name="Google Shape;674;g14d82482568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366950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4d8248256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4d8248256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38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4d82482568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14d82482568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7083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4d82482568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 name="Google Shape;827;g14d82482568_1_2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41070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4d82482568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14d82482568_1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1032281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4d82482568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g14d82482568_1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427103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311760" y="444960"/>
            <a:ext cx="8520000" cy="57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14"/>
          <p:cNvSpPr txBox="1">
            <a:spLocks noGrp="1"/>
          </p:cNvSpPr>
          <p:nvPr>
            <p:ph type="body" idx="1"/>
          </p:nvPr>
        </p:nvSpPr>
        <p:spPr>
          <a:xfrm>
            <a:off x="311760" y="1152360"/>
            <a:ext cx="8520000" cy="34161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1600"/>
              </a:spcBef>
              <a:spcAft>
                <a:spcPts val="0"/>
              </a:spcAft>
              <a:buSzPts val="1400"/>
              <a:buNone/>
              <a:defRPr/>
            </a:lvl2pPr>
            <a:lvl3pPr marL="1371600" lvl="2" indent="-228600" algn="l">
              <a:lnSpc>
                <a:spcPct val="115000"/>
              </a:lnSpc>
              <a:spcBef>
                <a:spcPts val="1600"/>
              </a:spcBef>
              <a:spcAft>
                <a:spcPts val="0"/>
              </a:spcAft>
              <a:buSzPts val="1400"/>
              <a:buNone/>
              <a:defRPr/>
            </a:lvl3pPr>
            <a:lvl4pPr marL="1828800" lvl="3" indent="-228600" algn="l">
              <a:lnSpc>
                <a:spcPct val="115000"/>
              </a:lnSpc>
              <a:spcBef>
                <a:spcPts val="1600"/>
              </a:spcBef>
              <a:spcAft>
                <a:spcPts val="0"/>
              </a:spcAft>
              <a:buSzPts val="1400"/>
              <a:buNone/>
              <a:defRPr/>
            </a:lvl4pPr>
            <a:lvl5pPr marL="2286000" lvl="4" indent="-228600" algn="l">
              <a:lnSpc>
                <a:spcPct val="115000"/>
              </a:lnSpc>
              <a:spcBef>
                <a:spcPts val="1600"/>
              </a:spcBef>
              <a:spcAft>
                <a:spcPts val="0"/>
              </a:spcAft>
              <a:buSzPts val="1400"/>
              <a:buNone/>
              <a:defRPr/>
            </a:lvl5pPr>
            <a:lvl6pPr marL="2743200" lvl="5" indent="-228600" algn="l">
              <a:lnSpc>
                <a:spcPct val="115000"/>
              </a:lnSpc>
              <a:spcBef>
                <a:spcPts val="1600"/>
              </a:spcBef>
              <a:spcAft>
                <a:spcPts val="0"/>
              </a:spcAft>
              <a:buSzPts val="1400"/>
              <a:buNone/>
              <a:defRPr/>
            </a:lvl6pPr>
            <a:lvl7pPr marL="3200400" lvl="6" indent="-228600" algn="l">
              <a:lnSpc>
                <a:spcPct val="115000"/>
              </a:lnSpc>
              <a:spcBef>
                <a:spcPts val="1600"/>
              </a:spcBef>
              <a:spcAft>
                <a:spcPts val="0"/>
              </a:spcAft>
              <a:buSzPts val="1400"/>
              <a:buNone/>
              <a:defRPr/>
            </a:lvl7pPr>
            <a:lvl8pPr marL="3657600" lvl="7" indent="-228600" algn="l">
              <a:lnSpc>
                <a:spcPct val="115000"/>
              </a:lnSpc>
              <a:spcBef>
                <a:spcPts val="1600"/>
              </a:spcBef>
              <a:spcAft>
                <a:spcPts val="0"/>
              </a:spcAft>
              <a:buSzPts val="1400"/>
              <a:buNone/>
              <a:defRPr/>
            </a:lvl8pPr>
            <a:lvl9pPr marL="4114800" lvl="8" indent="-228600"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57"/>
        <p:cNvGrpSpPr/>
        <p:nvPr/>
      </p:nvGrpSpPr>
      <p:grpSpPr>
        <a:xfrm>
          <a:off x="0" y="0"/>
          <a:ext cx="0" cy="0"/>
          <a:chOff x="0" y="0"/>
          <a:chExt cx="0" cy="0"/>
        </a:xfrm>
      </p:grpSpPr>
      <p:pic>
        <p:nvPicPr>
          <p:cNvPr id="58" name="Google Shape;58;p16"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63"/>
        <p:cNvGrpSpPr/>
        <p:nvPr/>
      </p:nvGrpSpPr>
      <p:grpSpPr>
        <a:xfrm>
          <a:off x="0" y="0"/>
          <a:ext cx="0" cy="0"/>
          <a:chOff x="0" y="0"/>
          <a:chExt cx="0" cy="0"/>
        </a:xfrm>
      </p:grpSpPr>
      <p:pic>
        <p:nvPicPr>
          <p:cNvPr id="64" name="Google Shape;64;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007672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83866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69"/>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585505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48"/>
        <p:cNvGrpSpPr/>
        <p:nvPr/>
      </p:nvGrpSpPr>
      <p:grpSpPr>
        <a:xfrm>
          <a:off x="0" y="0"/>
          <a:ext cx="0" cy="0"/>
          <a:chOff x="0" y="0"/>
          <a:chExt cx="0" cy="0"/>
        </a:xfrm>
      </p:grpSpPr>
      <p:pic>
        <p:nvPicPr>
          <p:cNvPr id="249" name="Google Shape;249;p7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3153497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87017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747" r:id="rId16"/>
    <p:sldLayoutId id="2147483749" r:id="rId17"/>
    <p:sldLayoutId id="2147483750" r:id="rId18"/>
    <p:sldLayoutId id="2147483751" r:id="rId19"/>
    <p:sldLayoutId id="2147483752"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hyperlink" Target="http://localhost:808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3"/>
          <p:cNvSpPr txBox="1"/>
          <p:nvPr/>
        </p:nvSpPr>
        <p:spPr>
          <a:xfrm>
            <a:off x="1365049" y="1313360"/>
            <a:ext cx="6221400" cy="9325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5400" b="1" dirty="0">
                <a:solidFill>
                  <a:srgbClr val="EAFF6A"/>
                </a:solidFill>
                <a:latin typeface="DM Sans"/>
                <a:ea typeface="DM Sans"/>
                <a:cs typeface="DM Sans"/>
                <a:sym typeface="DM Sans"/>
              </a:rPr>
              <a:t>Bienvenidos</a:t>
            </a:r>
            <a:endParaRPr sz="4000" b="1" i="0" u="none" strike="noStrike" cap="none" dirty="0">
              <a:solidFill>
                <a:srgbClr val="EAFF6A"/>
              </a:solidFill>
              <a:latin typeface="DM Sans"/>
              <a:ea typeface="DM Sans"/>
              <a:cs typeface="DM Sans"/>
              <a:sym typeface="DM Sans"/>
            </a:endParaRPr>
          </a:p>
        </p:txBody>
      </p:sp>
      <p:sp>
        <p:nvSpPr>
          <p:cNvPr id="316" name="Google Shape;316;p103"/>
          <p:cNvSpPr txBox="1"/>
          <p:nvPr/>
        </p:nvSpPr>
        <p:spPr>
          <a:xfrm>
            <a:off x="1718795" y="2403822"/>
            <a:ext cx="5452024"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800" b="0" i="0" u="none" strike="noStrike" cap="none" dirty="0">
                <a:solidFill>
                  <a:schemeClr val="lt1"/>
                </a:solidFill>
                <a:latin typeface="DM Sans"/>
                <a:ea typeface="DM Sans"/>
                <a:cs typeface="DM Sans"/>
                <a:sym typeface="DM Sans"/>
              </a:rPr>
              <a:t>En breve comenzamos con el </a:t>
            </a:r>
            <a:r>
              <a:rPr lang="es" sz="4000" b="1" i="0" u="none" strike="noStrike" cap="none" dirty="0">
                <a:solidFill>
                  <a:srgbClr val="FFFF00"/>
                </a:solidFill>
                <a:latin typeface="DM Sans"/>
                <a:ea typeface="DM Sans"/>
                <a:cs typeface="DM Sans"/>
                <a:sym typeface="DM Sans"/>
              </a:rPr>
              <a:t>AfterClass</a:t>
            </a:r>
            <a:endParaRPr sz="2800" b="1" i="0" u="none" strike="noStrike" cap="none" dirty="0">
              <a:solidFill>
                <a:srgbClr val="FFFF00"/>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58"/>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negocio</a:t>
            </a:r>
            <a:endParaRPr sz="3000" b="1" i="0" u="none" strike="noStrike" cap="none">
              <a:solidFill>
                <a:schemeClr val="lt1"/>
              </a:solidFill>
              <a:latin typeface="DM Sans"/>
              <a:ea typeface="DM Sans"/>
              <a:cs typeface="DM Sans"/>
              <a:sym typeface="DM Sans"/>
            </a:endParaRPr>
          </a:p>
        </p:txBody>
      </p:sp>
      <p:pic>
        <p:nvPicPr>
          <p:cNvPr id="856" name="Google Shape;856;p158"/>
          <p:cNvPicPr preferRelativeResize="0"/>
          <p:nvPr/>
        </p:nvPicPr>
        <p:blipFill>
          <a:blip r:embed="rId3">
            <a:alphaModFix/>
          </a:blip>
          <a:stretch>
            <a:fillRect/>
          </a:stretch>
        </p:blipFill>
        <p:spPr>
          <a:xfrm>
            <a:off x="1259866" y="584394"/>
            <a:ext cx="6687851" cy="4034174"/>
          </a:xfrm>
          <a:prstGeom prst="rect">
            <a:avLst/>
          </a:prstGeom>
          <a:noFill/>
          <a:ln>
            <a:noFill/>
          </a:ln>
        </p:spPr>
      </p:pic>
    </p:spTree>
    <p:extLst>
      <p:ext uri="{BB962C8B-B14F-4D97-AF65-F5344CB8AC3E}">
        <p14:creationId xmlns:p14="http://schemas.microsoft.com/office/powerpoint/2010/main" val="120992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59"/>
          <p:cNvSpPr txBox="1"/>
          <p:nvPr/>
        </p:nvSpPr>
        <p:spPr>
          <a:xfrm>
            <a:off x="1461300" y="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usuario</a:t>
            </a:r>
            <a:endParaRPr sz="3000" b="1" i="0" u="none" strike="noStrike" cap="none">
              <a:solidFill>
                <a:schemeClr val="lt1"/>
              </a:solidFill>
              <a:latin typeface="DM Sans"/>
              <a:ea typeface="DM Sans"/>
              <a:cs typeface="DM Sans"/>
              <a:sym typeface="DM Sans"/>
            </a:endParaRPr>
          </a:p>
        </p:txBody>
      </p:sp>
      <p:pic>
        <p:nvPicPr>
          <p:cNvPr id="862" name="Google Shape;862;p159"/>
          <p:cNvPicPr preferRelativeResize="0"/>
          <p:nvPr/>
        </p:nvPicPr>
        <p:blipFill>
          <a:blip r:embed="rId3">
            <a:alphaModFix/>
          </a:blip>
          <a:stretch>
            <a:fillRect/>
          </a:stretch>
        </p:blipFill>
        <p:spPr>
          <a:xfrm>
            <a:off x="992250" y="546446"/>
            <a:ext cx="7106721" cy="4080555"/>
          </a:xfrm>
          <a:prstGeom prst="rect">
            <a:avLst/>
          </a:prstGeom>
          <a:noFill/>
          <a:ln>
            <a:noFill/>
          </a:ln>
        </p:spPr>
      </p:pic>
    </p:spTree>
    <p:extLst>
      <p:ext uri="{BB962C8B-B14F-4D97-AF65-F5344CB8AC3E}">
        <p14:creationId xmlns:p14="http://schemas.microsoft.com/office/powerpoint/2010/main" val="2364421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60"/>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1</a:t>
            </a:r>
            <a:endParaRPr sz="3000" b="1" i="0" u="none" strike="noStrike" cap="none">
              <a:solidFill>
                <a:schemeClr val="lt1"/>
              </a:solidFill>
              <a:latin typeface="DM Sans"/>
              <a:ea typeface="DM Sans"/>
              <a:cs typeface="DM Sans"/>
              <a:sym typeface="DM Sans"/>
            </a:endParaRPr>
          </a:p>
        </p:txBody>
      </p:sp>
      <p:pic>
        <p:nvPicPr>
          <p:cNvPr id="868" name="Google Shape;868;p160"/>
          <p:cNvPicPr preferRelativeResize="0"/>
          <p:nvPr/>
        </p:nvPicPr>
        <p:blipFill>
          <a:blip r:embed="rId3">
            <a:alphaModFix/>
          </a:blip>
          <a:stretch>
            <a:fillRect/>
          </a:stretch>
        </p:blipFill>
        <p:spPr>
          <a:xfrm>
            <a:off x="871538" y="823537"/>
            <a:ext cx="7400925" cy="3743325"/>
          </a:xfrm>
          <a:prstGeom prst="rect">
            <a:avLst/>
          </a:prstGeom>
          <a:noFill/>
          <a:ln>
            <a:noFill/>
          </a:ln>
        </p:spPr>
      </p:pic>
    </p:spTree>
    <p:extLst>
      <p:ext uri="{BB962C8B-B14F-4D97-AF65-F5344CB8AC3E}">
        <p14:creationId xmlns:p14="http://schemas.microsoft.com/office/powerpoint/2010/main" val="280167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61"/>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2</a:t>
            </a:r>
            <a:endParaRPr sz="3000" b="1">
              <a:solidFill>
                <a:schemeClr val="lt1"/>
              </a:solidFill>
              <a:latin typeface="DM Sans"/>
              <a:ea typeface="DM Sans"/>
              <a:cs typeface="DM Sans"/>
              <a:sym typeface="DM Sans"/>
            </a:endParaRPr>
          </a:p>
        </p:txBody>
      </p:sp>
      <p:pic>
        <p:nvPicPr>
          <p:cNvPr id="874" name="Google Shape;874;p161"/>
          <p:cNvPicPr preferRelativeResize="0"/>
          <p:nvPr/>
        </p:nvPicPr>
        <p:blipFill>
          <a:blip r:embed="rId3">
            <a:alphaModFix/>
          </a:blip>
          <a:stretch>
            <a:fillRect/>
          </a:stretch>
        </p:blipFill>
        <p:spPr>
          <a:xfrm>
            <a:off x="1205793" y="780322"/>
            <a:ext cx="6879428" cy="3819178"/>
          </a:xfrm>
          <a:prstGeom prst="rect">
            <a:avLst/>
          </a:prstGeom>
          <a:noFill/>
          <a:ln>
            <a:noFill/>
          </a:ln>
        </p:spPr>
      </p:pic>
    </p:spTree>
    <p:extLst>
      <p:ext uri="{BB962C8B-B14F-4D97-AF65-F5344CB8AC3E}">
        <p14:creationId xmlns:p14="http://schemas.microsoft.com/office/powerpoint/2010/main" val="3444796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62"/>
          <p:cNvSpPr txBox="1"/>
          <p:nvPr/>
        </p:nvSpPr>
        <p:spPr>
          <a:xfrm>
            <a:off x="1461300" y="213850"/>
            <a:ext cx="62214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000" b="1">
                <a:solidFill>
                  <a:schemeClr val="lt1"/>
                </a:solidFill>
                <a:latin typeface="DM Sans"/>
                <a:ea typeface="DM Sans"/>
                <a:cs typeface="DM Sans"/>
                <a:sym typeface="DM Sans"/>
              </a:rPr>
              <a:t>Controlador de órdenes: Parte 3</a:t>
            </a:r>
            <a:endParaRPr sz="3000" b="1">
              <a:solidFill>
                <a:schemeClr val="lt1"/>
              </a:solidFill>
              <a:latin typeface="DM Sans"/>
              <a:ea typeface="DM Sans"/>
              <a:cs typeface="DM Sans"/>
              <a:sym typeface="DM Sans"/>
            </a:endParaRPr>
          </a:p>
        </p:txBody>
      </p:sp>
      <p:pic>
        <p:nvPicPr>
          <p:cNvPr id="880" name="Google Shape;880;p162"/>
          <p:cNvPicPr preferRelativeResize="0"/>
          <p:nvPr/>
        </p:nvPicPr>
        <p:blipFill>
          <a:blip r:embed="rId3">
            <a:alphaModFix/>
          </a:blip>
          <a:stretch>
            <a:fillRect/>
          </a:stretch>
        </p:blipFill>
        <p:spPr>
          <a:xfrm>
            <a:off x="1285875" y="1154059"/>
            <a:ext cx="6572250" cy="1666875"/>
          </a:xfrm>
          <a:prstGeom prst="rect">
            <a:avLst/>
          </a:prstGeom>
          <a:noFill/>
          <a:ln>
            <a:noFill/>
          </a:ln>
        </p:spPr>
      </p:pic>
    </p:spTree>
    <p:extLst>
      <p:ext uri="{BB962C8B-B14F-4D97-AF65-F5344CB8AC3E}">
        <p14:creationId xmlns:p14="http://schemas.microsoft.com/office/powerpoint/2010/main" val="1735183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63"/>
          <p:cNvSpPr/>
          <p:nvPr/>
        </p:nvSpPr>
        <p:spPr>
          <a:xfrm>
            <a:off x="390600" y="1317850"/>
            <a:ext cx="8362800" cy="3199148"/>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63"/>
          <p:cNvSpPr txBox="1"/>
          <p:nvPr/>
        </p:nvSpPr>
        <p:spPr>
          <a:xfrm>
            <a:off x="1461300" y="73400"/>
            <a:ext cx="62214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No olvidemos reconfigurar app.js</a:t>
            </a:r>
            <a:endParaRPr sz="3500" b="1" i="0" u="none" strike="noStrike" cap="none">
              <a:solidFill>
                <a:schemeClr val="lt1"/>
              </a:solidFill>
              <a:latin typeface="DM Sans"/>
              <a:ea typeface="DM Sans"/>
              <a:cs typeface="DM Sans"/>
              <a:sym typeface="DM Sans"/>
            </a:endParaRPr>
          </a:p>
        </p:txBody>
      </p:sp>
      <p:sp>
        <p:nvSpPr>
          <p:cNvPr id="887" name="Google Shape;887;p163"/>
          <p:cNvSpPr txBox="1"/>
          <p:nvPr/>
        </p:nvSpPr>
        <p:spPr>
          <a:xfrm>
            <a:off x="545100" y="1758150"/>
            <a:ext cx="3191400" cy="219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450" dirty="0">
                <a:latin typeface="DM Sans"/>
                <a:ea typeface="DM Sans"/>
                <a:cs typeface="DM Sans"/>
                <a:sym typeface="DM Sans"/>
              </a:rPr>
              <a:t>Recordemos que aún tenemos que trabajar con nuestros dos middlewares de </a:t>
            </a:r>
            <a:r>
              <a:rPr lang="es" sz="1450" b="1" dirty="0">
                <a:latin typeface="DM Sans"/>
                <a:ea typeface="DM Sans"/>
                <a:cs typeface="DM Sans"/>
                <a:sym typeface="DM Sans"/>
              </a:rPr>
              <a:t>express.json </a:t>
            </a:r>
            <a:r>
              <a:rPr lang="es" sz="1450" dirty="0">
                <a:latin typeface="DM Sans"/>
                <a:ea typeface="DM Sans"/>
                <a:cs typeface="DM Sans"/>
                <a:sym typeface="DM Sans"/>
              </a:rPr>
              <a:t>y </a:t>
            </a:r>
            <a:r>
              <a:rPr lang="es" sz="1450" b="1" dirty="0">
                <a:latin typeface="DM Sans"/>
                <a:ea typeface="DM Sans"/>
                <a:cs typeface="DM Sans"/>
                <a:sym typeface="DM Sans"/>
              </a:rPr>
              <a:t>express.urlencoded</a:t>
            </a:r>
            <a:r>
              <a:rPr lang="es" sz="1450" dirty="0">
                <a:latin typeface="DM Sans"/>
                <a:ea typeface="DM Sans"/>
                <a:cs typeface="DM Sans"/>
                <a:sym typeface="DM Sans"/>
              </a:rPr>
              <a:t>. </a:t>
            </a:r>
            <a:endParaRPr sz="1450" dirty="0">
              <a:latin typeface="DM Sans"/>
              <a:ea typeface="DM Sans"/>
              <a:cs typeface="DM Sans"/>
              <a:sym typeface="DM Sans"/>
            </a:endParaRPr>
          </a:p>
          <a:p>
            <a:pPr marL="0" marR="0" lvl="0" indent="0" algn="l" rtl="0">
              <a:lnSpc>
                <a:spcPct val="100000"/>
              </a:lnSpc>
              <a:spcBef>
                <a:spcPts val="0"/>
              </a:spcBef>
              <a:spcAft>
                <a:spcPts val="0"/>
              </a:spcAft>
              <a:buNone/>
            </a:pPr>
            <a:endParaRPr sz="1450" dirty="0">
              <a:latin typeface="DM Sans"/>
              <a:ea typeface="DM Sans"/>
              <a:cs typeface="DM Sans"/>
              <a:sym typeface="DM Sans"/>
            </a:endParaRPr>
          </a:p>
          <a:p>
            <a:pPr marL="0" marR="0" lvl="0" indent="0" algn="l" rtl="0">
              <a:lnSpc>
                <a:spcPct val="100000"/>
              </a:lnSpc>
              <a:spcBef>
                <a:spcPts val="0"/>
              </a:spcBef>
              <a:spcAft>
                <a:spcPts val="0"/>
              </a:spcAft>
              <a:buNone/>
            </a:pPr>
            <a:r>
              <a:rPr lang="es" sz="1450" dirty="0">
                <a:latin typeface="DM Sans"/>
                <a:ea typeface="DM Sans"/>
                <a:cs typeface="DM Sans"/>
                <a:sym typeface="DM Sans"/>
              </a:rPr>
              <a:t>También setearemos una conexión directa a mongoose, debido a que no trabajaremos con más DAOs diferentes a mongoDB</a:t>
            </a:r>
            <a:endParaRPr sz="1450" dirty="0">
              <a:latin typeface="DM Sans"/>
              <a:ea typeface="DM Sans"/>
              <a:cs typeface="DM Sans"/>
              <a:sym typeface="DM Sans"/>
            </a:endParaRPr>
          </a:p>
        </p:txBody>
      </p:sp>
      <p:pic>
        <p:nvPicPr>
          <p:cNvPr id="888" name="Google Shape;888;p163"/>
          <p:cNvPicPr preferRelativeResize="0"/>
          <p:nvPr/>
        </p:nvPicPr>
        <p:blipFill>
          <a:blip r:embed="rId3">
            <a:alphaModFix/>
          </a:blip>
          <a:stretch>
            <a:fillRect/>
          </a:stretch>
        </p:blipFill>
        <p:spPr>
          <a:xfrm>
            <a:off x="3969763" y="2401538"/>
            <a:ext cx="4714875" cy="1038225"/>
          </a:xfrm>
          <a:prstGeom prst="rect">
            <a:avLst/>
          </a:prstGeom>
          <a:noFill/>
          <a:ln>
            <a:noFill/>
          </a:ln>
        </p:spPr>
      </p:pic>
    </p:spTree>
    <p:extLst>
      <p:ext uri="{BB962C8B-B14F-4D97-AF65-F5344CB8AC3E}">
        <p14:creationId xmlns:p14="http://schemas.microsoft.com/office/powerpoint/2010/main" val="17624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64"/>
          <p:cNvSpPr/>
          <p:nvPr/>
        </p:nvSpPr>
        <p:spPr>
          <a:xfrm>
            <a:off x="157575" y="855374"/>
            <a:ext cx="8835300" cy="4191013"/>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64"/>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usuario</a:t>
            </a:r>
            <a:endParaRPr sz="2900" b="1" i="0" u="none" strike="noStrike" cap="none">
              <a:solidFill>
                <a:schemeClr val="lt1"/>
              </a:solidFill>
              <a:latin typeface="DM Sans"/>
              <a:ea typeface="DM Sans"/>
              <a:cs typeface="DM Sans"/>
              <a:sym typeface="DM Sans"/>
            </a:endParaRPr>
          </a:p>
        </p:txBody>
      </p:sp>
      <p:sp>
        <p:nvSpPr>
          <p:cNvPr id="895" name="Google Shape;895;p164"/>
          <p:cNvSpPr txBox="1"/>
          <p:nvPr/>
        </p:nvSpPr>
        <p:spPr>
          <a:xfrm>
            <a:off x="252500" y="1644300"/>
            <a:ext cx="50598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el usuario a partir del modelo previamente definido. </a:t>
            </a:r>
            <a:endParaRPr sz="1550" dirty="0">
              <a:latin typeface="DM Sans"/>
              <a:ea typeface="DM Sans"/>
              <a:cs typeface="DM Sans"/>
              <a:sym typeface="DM Sans"/>
            </a:endParaRPr>
          </a:p>
          <a:p>
            <a:pPr marL="0" marR="0" lvl="0" indent="0" algn="l" rtl="0">
              <a:lnSpc>
                <a:spcPct val="100000"/>
              </a:lnSpc>
              <a:spcBef>
                <a:spcPts val="0"/>
              </a:spcBef>
              <a:spcAft>
                <a:spcPts val="0"/>
              </a:spcAft>
              <a:buNone/>
            </a:pP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La intención es utilizar este usuario para poder generar las órdenes acorde con un negocio. No será necesario contar con más usuarios. Con uno bastará para corroborar que todo esté bien.</a:t>
            </a:r>
            <a:endParaRPr sz="1550" dirty="0">
              <a:latin typeface="DM Sans"/>
              <a:ea typeface="DM Sans"/>
              <a:cs typeface="DM Sans"/>
              <a:sym typeface="DM Sans"/>
            </a:endParaRPr>
          </a:p>
        </p:txBody>
      </p:sp>
      <p:pic>
        <p:nvPicPr>
          <p:cNvPr id="896" name="Google Shape;896;p164"/>
          <p:cNvPicPr preferRelativeResize="0"/>
          <p:nvPr/>
        </p:nvPicPr>
        <p:blipFill>
          <a:blip r:embed="rId3">
            <a:alphaModFix/>
          </a:blip>
          <a:stretch>
            <a:fillRect/>
          </a:stretch>
        </p:blipFill>
        <p:spPr>
          <a:xfrm>
            <a:off x="5430350" y="855375"/>
            <a:ext cx="2624374" cy="4096800"/>
          </a:xfrm>
          <a:prstGeom prst="rect">
            <a:avLst/>
          </a:prstGeom>
          <a:noFill/>
          <a:ln>
            <a:noFill/>
          </a:ln>
        </p:spPr>
      </p:pic>
    </p:spTree>
    <p:extLst>
      <p:ext uri="{BB962C8B-B14F-4D97-AF65-F5344CB8AC3E}">
        <p14:creationId xmlns:p14="http://schemas.microsoft.com/office/powerpoint/2010/main" val="324964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65"/>
          <p:cNvSpPr/>
          <p:nvPr/>
        </p:nvSpPr>
        <p:spPr>
          <a:xfrm>
            <a:off x="157575" y="855375"/>
            <a:ext cx="8835300" cy="4197888"/>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65"/>
          <p:cNvSpPr txBox="1"/>
          <p:nvPr/>
        </p:nvSpPr>
        <p:spPr>
          <a:xfrm>
            <a:off x="0" y="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business</a:t>
            </a:r>
            <a:endParaRPr sz="2900" b="1" i="0" u="none" strike="noStrike" cap="none">
              <a:solidFill>
                <a:schemeClr val="lt1"/>
              </a:solidFill>
              <a:latin typeface="DM Sans"/>
              <a:ea typeface="DM Sans"/>
              <a:cs typeface="DM Sans"/>
              <a:sym typeface="DM Sans"/>
            </a:endParaRPr>
          </a:p>
        </p:txBody>
      </p:sp>
      <p:sp>
        <p:nvSpPr>
          <p:cNvPr id="903" name="Google Shape;903;p165"/>
          <p:cNvSpPr txBox="1"/>
          <p:nvPr/>
        </p:nvSpPr>
        <p:spPr>
          <a:xfrm>
            <a:off x="252500" y="1644300"/>
            <a:ext cx="4519500" cy="18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el negocio. Éste contará con tres productos para poder hacer órdenes a partir de éstos. </a:t>
            </a:r>
            <a:endParaRPr sz="1550" dirty="0">
              <a:latin typeface="DM Sans"/>
              <a:ea typeface="DM Sans"/>
              <a:cs typeface="DM Sans"/>
              <a:sym typeface="DM Sans"/>
            </a:endParaRPr>
          </a:p>
          <a:p>
            <a:pPr marL="0" marR="0" lvl="0" indent="0" algn="l" rtl="0">
              <a:lnSpc>
                <a:spcPct val="100000"/>
              </a:lnSpc>
              <a:spcBef>
                <a:spcPts val="0"/>
              </a:spcBef>
              <a:spcAft>
                <a:spcPts val="0"/>
              </a:spcAft>
              <a:buNone/>
            </a:pP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Ahora que tenemos un usuario creado y un negocio creado; podemos proceder a crear una orden a partir de dicha información.</a:t>
            </a:r>
            <a:endParaRPr sz="1550" dirty="0">
              <a:latin typeface="DM Sans"/>
              <a:ea typeface="DM Sans"/>
              <a:cs typeface="DM Sans"/>
              <a:sym typeface="DM Sans"/>
            </a:endParaRPr>
          </a:p>
        </p:txBody>
      </p:sp>
      <p:pic>
        <p:nvPicPr>
          <p:cNvPr id="904" name="Google Shape;904;p165"/>
          <p:cNvPicPr preferRelativeResize="0"/>
          <p:nvPr/>
        </p:nvPicPr>
        <p:blipFill>
          <a:blip r:embed="rId3">
            <a:alphaModFix/>
          </a:blip>
          <a:stretch>
            <a:fillRect/>
          </a:stretch>
        </p:blipFill>
        <p:spPr>
          <a:xfrm>
            <a:off x="5195814" y="855375"/>
            <a:ext cx="3569423" cy="4096800"/>
          </a:xfrm>
          <a:prstGeom prst="rect">
            <a:avLst/>
          </a:prstGeom>
          <a:noFill/>
          <a:ln>
            <a:noFill/>
          </a:ln>
        </p:spPr>
      </p:pic>
    </p:spTree>
    <p:extLst>
      <p:ext uri="{BB962C8B-B14F-4D97-AF65-F5344CB8AC3E}">
        <p14:creationId xmlns:p14="http://schemas.microsoft.com/office/powerpoint/2010/main" val="225843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66"/>
          <p:cNvSpPr/>
          <p:nvPr/>
        </p:nvSpPr>
        <p:spPr>
          <a:xfrm>
            <a:off x="157575" y="855374"/>
            <a:ext cx="8835300" cy="4191013"/>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66"/>
          <p:cNvSpPr txBox="1"/>
          <p:nvPr/>
        </p:nvSpPr>
        <p:spPr>
          <a:xfrm>
            <a:off x="-22425" y="-67525"/>
            <a:ext cx="9195300" cy="988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Probando endpoints: Crear orden a partir de usuario y negocio previo</a:t>
            </a:r>
            <a:endParaRPr sz="2900" b="1" i="0" u="none" strike="noStrike" cap="none">
              <a:solidFill>
                <a:schemeClr val="lt1"/>
              </a:solidFill>
              <a:latin typeface="DM Sans"/>
              <a:ea typeface="DM Sans"/>
              <a:cs typeface="DM Sans"/>
              <a:sym typeface="DM Sans"/>
            </a:endParaRPr>
          </a:p>
        </p:txBody>
      </p:sp>
      <p:sp>
        <p:nvSpPr>
          <p:cNvPr id="911" name="Google Shape;911;p166"/>
          <p:cNvSpPr txBox="1"/>
          <p:nvPr/>
        </p:nvSpPr>
        <p:spPr>
          <a:xfrm>
            <a:off x="252500" y="1644300"/>
            <a:ext cx="3529200" cy="209285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Para crear la orden sólo necesitamos el id generado por el usuario en la base, el id del negocio creado en la base y, además, un arreglo de productos; sólo los números de id de los productos, procurando que sean productos que ofrezca el negocio.</a:t>
            </a:r>
            <a:endParaRPr sz="1550" dirty="0">
              <a:latin typeface="DM Sans"/>
              <a:ea typeface="DM Sans"/>
              <a:cs typeface="DM Sans"/>
              <a:sym typeface="DM Sans"/>
            </a:endParaRPr>
          </a:p>
        </p:txBody>
      </p:sp>
      <p:pic>
        <p:nvPicPr>
          <p:cNvPr id="912" name="Google Shape;912;p166"/>
          <p:cNvPicPr preferRelativeResize="0"/>
          <p:nvPr/>
        </p:nvPicPr>
        <p:blipFill>
          <a:blip r:embed="rId3">
            <a:alphaModFix/>
          </a:blip>
          <a:stretch>
            <a:fillRect/>
          </a:stretch>
        </p:blipFill>
        <p:spPr>
          <a:xfrm>
            <a:off x="4011925" y="988200"/>
            <a:ext cx="4980950" cy="3927951"/>
          </a:xfrm>
          <a:prstGeom prst="rect">
            <a:avLst/>
          </a:prstGeom>
          <a:noFill/>
          <a:ln>
            <a:noFill/>
          </a:ln>
        </p:spPr>
      </p:pic>
    </p:spTree>
    <p:extLst>
      <p:ext uri="{BB962C8B-B14F-4D97-AF65-F5344CB8AC3E}">
        <p14:creationId xmlns:p14="http://schemas.microsoft.com/office/powerpoint/2010/main" val="105452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67"/>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918" name="Google Shape;918;p167"/>
          <p:cNvSpPr txBox="1"/>
          <p:nvPr/>
        </p:nvSpPr>
        <p:spPr>
          <a:xfrm>
            <a:off x="1258161" y="3091950"/>
            <a:ext cx="6778935"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3, que estará disponible en el repo de Github una vez finalizada la clase.</a:t>
            </a:r>
            <a:endParaRPr sz="2000" dirty="0">
              <a:solidFill>
                <a:schemeClr val="lt1"/>
              </a:solidFill>
              <a:latin typeface="DM Sans"/>
              <a:ea typeface="DM Sans"/>
              <a:cs typeface="DM Sans"/>
              <a:sym typeface="DM Sans"/>
            </a:endParaRPr>
          </a:p>
        </p:txBody>
      </p:sp>
      <p:pic>
        <p:nvPicPr>
          <p:cNvPr id="919" name="Google Shape;919;p167"/>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920" name="Google Shape;920;p167"/>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273921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04"/>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4"/>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324" name="Google Shape;324;p104"/>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325" name="Google Shape;325;p104"/>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68"/>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695843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69"/>
          <p:cNvSpPr/>
          <p:nvPr/>
        </p:nvSpPr>
        <p:spPr>
          <a:xfrm>
            <a:off x="157575" y="855374"/>
            <a:ext cx="8835300" cy="4288125"/>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69"/>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Generando Frontend sencillo.</a:t>
            </a:r>
            <a:endParaRPr sz="2900" b="1" i="0" u="none" strike="noStrike" cap="none">
              <a:solidFill>
                <a:schemeClr val="lt1"/>
              </a:solidFill>
              <a:latin typeface="DM Sans"/>
              <a:ea typeface="DM Sans"/>
              <a:cs typeface="DM Sans"/>
              <a:sym typeface="DM Sans"/>
            </a:endParaRPr>
          </a:p>
        </p:txBody>
      </p:sp>
      <p:sp>
        <p:nvSpPr>
          <p:cNvPr id="932" name="Google Shape;932;p169"/>
          <p:cNvSpPr txBox="1"/>
          <p:nvPr/>
        </p:nvSpPr>
        <p:spPr>
          <a:xfrm>
            <a:off x="252500" y="1644300"/>
            <a:ext cx="2797500" cy="257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dirty="0">
                <a:latin typeface="DM Sans"/>
                <a:ea typeface="DM Sans"/>
                <a:cs typeface="DM Sans"/>
                <a:sym typeface="DM Sans"/>
              </a:rPr>
              <a:t>Creamos un “Frontend” simple basado en un index.html y un index.js, el cual hará una petición</a:t>
            </a:r>
            <a:endParaRPr sz="1550" dirty="0">
              <a:latin typeface="DM Sans"/>
              <a:ea typeface="DM Sans"/>
              <a:cs typeface="DM Sans"/>
              <a:sym typeface="DM Sans"/>
            </a:endParaRPr>
          </a:p>
          <a:p>
            <a:pPr marL="0" marR="0" lvl="0" indent="0" algn="l" rtl="0">
              <a:lnSpc>
                <a:spcPct val="100000"/>
              </a:lnSpc>
              <a:spcBef>
                <a:spcPts val="0"/>
              </a:spcBef>
              <a:spcAft>
                <a:spcPts val="0"/>
              </a:spcAft>
              <a:buNone/>
            </a:pPr>
            <a:r>
              <a:rPr lang="es" sz="1550" dirty="0">
                <a:latin typeface="DM Sans"/>
                <a:ea typeface="DM Sans"/>
                <a:cs typeface="DM Sans"/>
                <a:sym typeface="DM Sans"/>
              </a:rPr>
              <a:t>hacia el servidor, solicitando las órdenes generadas en la base de datos. Esta solicitud se hará al servidor que tenemos escuchando en el puerto 8080</a:t>
            </a:r>
            <a:endParaRPr sz="1550" dirty="0">
              <a:latin typeface="DM Sans"/>
              <a:ea typeface="DM Sans"/>
              <a:cs typeface="DM Sans"/>
              <a:sym typeface="DM Sans"/>
            </a:endParaRPr>
          </a:p>
        </p:txBody>
      </p:sp>
      <p:pic>
        <p:nvPicPr>
          <p:cNvPr id="933" name="Google Shape;933;p169"/>
          <p:cNvPicPr preferRelativeResize="0"/>
          <p:nvPr/>
        </p:nvPicPr>
        <p:blipFill>
          <a:blip r:embed="rId3">
            <a:alphaModFix/>
          </a:blip>
          <a:stretch>
            <a:fillRect/>
          </a:stretch>
        </p:blipFill>
        <p:spPr>
          <a:xfrm>
            <a:off x="3358050" y="925150"/>
            <a:ext cx="5634825" cy="2397300"/>
          </a:xfrm>
          <a:prstGeom prst="rect">
            <a:avLst/>
          </a:prstGeom>
          <a:noFill/>
          <a:ln>
            <a:noFill/>
          </a:ln>
        </p:spPr>
      </p:pic>
      <p:pic>
        <p:nvPicPr>
          <p:cNvPr id="934" name="Google Shape;934;p169"/>
          <p:cNvPicPr preferRelativeResize="0"/>
          <p:nvPr/>
        </p:nvPicPr>
        <p:blipFill>
          <a:blip r:embed="rId4">
            <a:alphaModFix/>
          </a:blip>
          <a:stretch>
            <a:fillRect/>
          </a:stretch>
        </p:blipFill>
        <p:spPr>
          <a:xfrm>
            <a:off x="3358050" y="3510751"/>
            <a:ext cx="5634825" cy="988097"/>
          </a:xfrm>
          <a:prstGeom prst="rect">
            <a:avLst/>
          </a:prstGeom>
          <a:noFill/>
          <a:ln>
            <a:noFill/>
          </a:ln>
        </p:spPr>
      </p:pic>
    </p:spTree>
    <p:extLst>
      <p:ext uri="{BB962C8B-B14F-4D97-AF65-F5344CB8AC3E}">
        <p14:creationId xmlns:p14="http://schemas.microsoft.com/office/powerpoint/2010/main" val="177837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70"/>
          <p:cNvSpPr/>
          <p:nvPr/>
        </p:nvSpPr>
        <p:spPr>
          <a:xfrm>
            <a:off x="157575" y="862250"/>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70"/>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Echando a andar el frontend</a:t>
            </a:r>
            <a:endParaRPr sz="2900" b="1" i="0" u="none" strike="noStrike" cap="none">
              <a:solidFill>
                <a:schemeClr val="lt1"/>
              </a:solidFill>
              <a:latin typeface="DM Sans"/>
              <a:ea typeface="DM Sans"/>
              <a:cs typeface="DM Sans"/>
              <a:sym typeface="DM Sans"/>
            </a:endParaRPr>
          </a:p>
        </p:txBody>
      </p:sp>
      <p:sp>
        <p:nvSpPr>
          <p:cNvPr id="941" name="Google Shape;941;p170"/>
          <p:cNvSpPr txBox="1"/>
          <p:nvPr/>
        </p:nvSpPr>
        <p:spPr>
          <a:xfrm>
            <a:off x="241250" y="1009025"/>
            <a:ext cx="5048700" cy="9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Una vez seteados nuestros archivos, daremos click al botón de Visual Studio Code “Go Live” el cual levantará un servidor en el puerto 5500. </a:t>
            </a:r>
            <a:endParaRPr sz="1550">
              <a:latin typeface="DM Sans"/>
              <a:ea typeface="DM Sans"/>
              <a:cs typeface="DM Sans"/>
              <a:sym typeface="DM Sans"/>
            </a:endParaRPr>
          </a:p>
        </p:txBody>
      </p:sp>
      <p:pic>
        <p:nvPicPr>
          <p:cNvPr id="942" name="Google Shape;942;p170"/>
          <p:cNvPicPr preferRelativeResize="0"/>
          <p:nvPr/>
        </p:nvPicPr>
        <p:blipFill>
          <a:blip r:embed="rId3">
            <a:alphaModFix/>
          </a:blip>
          <a:stretch>
            <a:fillRect/>
          </a:stretch>
        </p:blipFill>
        <p:spPr>
          <a:xfrm>
            <a:off x="6038725" y="1009025"/>
            <a:ext cx="2797500" cy="800525"/>
          </a:xfrm>
          <a:prstGeom prst="rect">
            <a:avLst/>
          </a:prstGeom>
          <a:noFill/>
          <a:ln>
            <a:noFill/>
          </a:ln>
        </p:spPr>
      </p:pic>
      <p:sp>
        <p:nvSpPr>
          <p:cNvPr id="943" name="Google Shape;943;p170"/>
          <p:cNvSpPr txBox="1"/>
          <p:nvPr/>
        </p:nvSpPr>
        <p:spPr>
          <a:xfrm>
            <a:off x="241250" y="2692100"/>
            <a:ext cx="5048700" cy="1139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550">
                <a:latin typeface="DM Sans"/>
                <a:ea typeface="DM Sans"/>
                <a:cs typeface="DM Sans"/>
                <a:sym typeface="DM Sans"/>
              </a:rPr>
              <a:t>Esto nos permitirá tener más claro el origen desde el cual estamos realizando la petición al otro servidor de backend que tenemos levantado. Analizaremos el comportamiento de esta petición. </a:t>
            </a:r>
            <a:endParaRPr sz="1550">
              <a:latin typeface="DM Sans"/>
              <a:ea typeface="DM Sans"/>
              <a:cs typeface="DM Sans"/>
              <a:sym typeface="DM Sans"/>
            </a:endParaRPr>
          </a:p>
        </p:txBody>
      </p:sp>
      <p:pic>
        <p:nvPicPr>
          <p:cNvPr id="944" name="Google Shape;944;p170"/>
          <p:cNvPicPr preferRelativeResize="0"/>
          <p:nvPr/>
        </p:nvPicPr>
        <p:blipFill>
          <a:blip r:embed="rId4">
            <a:alphaModFix/>
          </a:blip>
          <a:stretch>
            <a:fillRect/>
          </a:stretch>
        </p:blipFill>
        <p:spPr>
          <a:xfrm>
            <a:off x="5863181" y="2608076"/>
            <a:ext cx="3129694" cy="984325"/>
          </a:xfrm>
          <a:prstGeom prst="rect">
            <a:avLst/>
          </a:prstGeom>
          <a:noFill/>
          <a:ln>
            <a:noFill/>
          </a:ln>
        </p:spPr>
      </p:pic>
    </p:spTree>
    <p:extLst>
      <p:ext uri="{BB962C8B-B14F-4D97-AF65-F5344CB8AC3E}">
        <p14:creationId xmlns:p14="http://schemas.microsoft.com/office/powerpoint/2010/main" val="415195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71"/>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dirty="0">
                <a:solidFill>
                  <a:schemeClr val="dk1"/>
                </a:solidFill>
                <a:latin typeface="DM Sans"/>
                <a:ea typeface="DM Sans"/>
                <a:cs typeface="DM Sans"/>
                <a:sym typeface="DM Sans"/>
              </a:rPr>
              <a:t>¡Nuevamente el bloqueo de CORS!</a:t>
            </a:r>
            <a:endParaRPr sz="3500" b="1" i="0" u="none" strike="noStrike" cap="none" dirty="0">
              <a:solidFill>
                <a:schemeClr val="dk1"/>
              </a:solidFill>
              <a:latin typeface="DM Sans"/>
              <a:ea typeface="DM Sans"/>
              <a:cs typeface="DM Sans"/>
              <a:sym typeface="DM Sans"/>
            </a:endParaRPr>
          </a:p>
        </p:txBody>
      </p:sp>
      <p:pic>
        <p:nvPicPr>
          <p:cNvPr id="950" name="Google Shape;950;p171"/>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951" name="Google Shape;951;p171"/>
          <p:cNvSpPr txBox="1"/>
          <p:nvPr/>
        </p:nvSpPr>
        <p:spPr>
          <a:xfrm>
            <a:off x="22500" y="1384350"/>
            <a:ext cx="2955000" cy="33855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Como vimos la clase pasada, hay un tema de bloqueo por parte de nuestro propio servidor. Estos errores de CORS implican que se recibió (en el servidor backend) una petición por parte de un origen “extraño”, violando el protocolo SOP (Single Origin Protocol)</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Si nuestro servidor no tiene sus CORS configurados, bloqueará todo lo que sea diferente a su origen </a:t>
            </a:r>
            <a:r>
              <a:rPr lang="es" sz="1300" b="1" dirty="0">
                <a:solidFill>
                  <a:srgbClr val="002060"/>
                </a:solidFill>
                <a:latin typeface="DM Sans"/>
                <a:ea typeface="DM Sans"/>
                <a:cs typeface="DM Sans"/>
                <a:sym typeface="DM Sans"/>
              </a:rPr>
              <a:t>(</a:t>
            </a:r>
            <a:r>
              <a:rPr lang="es" sz="1300" b="1" dirty="0">
                <a:solidFill>
                  <a:srgbClr val="002060"/>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http://localhost:8080</a:t>
            </a:r>
            <a:r>
              <a:rPr lang="es" sz="1300" dirty="0">
                <a:latin typeface="DM Sans"/>
                <a:ea typeface="DM Sans"/>
                <a:cs typeface="DM Sans"/>
                <a:sym typeface="DM Sans"/>
              </a:rPr>
              <a:t>). SOP valida protocolo (http), host (localhost en este caso), y puerto (8080).</a:t>
            </a:r>
            <a:endParaRPr sz="1300" dirty="0">
              <a:latin typeface="DM Sans"/>
              <a:ea typeface="DM Sans"/>
              <a:cs typeface="DM Sans"/>
              <a:sym typeface="DM Sans"/>
            </a:endParaRPr>
          </a:p>
        </p:txBody>
      </p:sp>
      <p:pic>
        <p:nvPicPr>
          <p:cNvPr id="952" name="Google Shape;952;p171"/>
          <p:cNvPicPr preferRelativeResize="0"/>
          <p:nvPr/>
        </p:nvPicPr>
        <p:blipFill>
          <a:blip r:embed="rId5">
            <a:alphaModFix/>
          </a:blip>
          <a:stretch>
            <a:fillRect/>
          </a:stretch>
        </p:blipFill>
        <p:spPr>
          <a:xfrm>
            <a:off x="3995024" y="3016525"/>
            <a:ext cx="4978288" cy="1985825"/>
          </a:xfrm>
          <a:prstGeom prst="rect">
            <a:avLst/>
          </a:prstGeom>
          <a:noFill/>
          <a:ln>
            <a:noFill/>
          </a:ln>
        </p:spPr>
      </p:pic>
    </p:spTree>
    <p:extLst>
      <p:ext uri="{BB962C8B-B14F-4D97-AF65-F5344CB8AC3E}">
        <p14:creationId xmlns:p14="http://schemas.microsoft.com/office/powerpoint/2010/main" val="25111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72"/>
          <p:cNvSpPr txBox="1"/>
          <p:nvPr/>
        </p:nvSpPr>
        <p:spPr>
          <a:xfrm>
            <a:off x="0" y="98950"/>
            <a:ext cx="64002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Resolviendo los CORS</a:t>
            </a:r>
            <a:endParaRPr sz="3500" b="1" i="0" u="none" strike="noStrike" cap="none">
              <a:solidFill>
                <a:schemeClr val="dk1"/>
              </a:solidFill>
              <a:latin typeface="DM Sans"/>
              <a:ea typeface="DM Sans"/>
              <a:cs typeface="DM Sans"/>
              <a:sym typeface="DM Sans"/>
            </a:endParaRPr>
          </a:p>
        </p:txBody>
      </p:sp>
      <p:sp>
        <p:nvSpPr>
          <p:cNvPr id="958" name="Google Shape;958;p172"/>
          <p:cNvSpPr txBox="1"/>
          <p:nvPr/>
        </p:nvSpPr>
        <p:spPr>
          <a:xfrm>
            <a:off x="22500" y="1384350"/>
            <a:ext cx="65841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DM Sans"/>
                <a:ea typeface="DM Sans"/>
                <a:cs typeface="DM Sans"/>
                <a:sym typeface="DM Sans"/>
              </a:rPr>
              <a:t>Primero instalaremos los cors con                              </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Luego, en nuestro archivo </a:t>
            </a:r>
            <a:r>
              <a:rPr lang="es" sz="1300" b="1" dirty="0">
                <a:latin typeface="DM Sans"/>
                <a:ea typeface="DM Sans"/>
                <a:cs typeface="DM Sans"/>
                <a:sym typeface="DM Sans"/>
              </a:rPr>
              <a:t>app.js</a:t>
            </a:r>
            <a:r>
              <a:rPr lang="es" sz="1300" dirty="0">
                <a:latin typeface="DM Sans"/>
                <a:ea typeface="DM Sans"/>
                <a:cs typeface="DM Sans"/>
                <a:sym typeface="DM Sans"/>
              </a:rPr>
              <a:t>, setearemos los cors a partir de su respectivo middleware:</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a:p>
            <a:pPr marL="0" lvl="0" indent="0" algn="l" rtl="0">
              <a:spcBef>
                <a:spcPts val="0"/>
              </a:spcBef>
              <a:spcAft>
                <a:spcPts val="0"/>
              </a:spcAft>
              <a:buNone/>
            </a:pPr>
            <a:r>
              <a:rPr lang="es" sz="1300" dirty="0">
                <a:latin typeface="DM Sans"/>
                <a:ea typeface="DM Sans"/>
                <a:cs typeface="DM Sans"/>
                <a:sym typeface="DM Sans"/>
              </a:rPr>
              <a:t>Indicamos de esta forma el origen aceptado y los métodos bajo los cuales se aceptarán sus peticiones</a:t>
            </a:r>
            <a:endParaRPr sz="1300" dirty="0">
              <a:latin typeface="DM Sans"/>
              <a:ea typeface="DM Sans"/>
              <a:cs typeface="DM Sans"/>
              <a:sym typeface="DM Sans"/>
            </a:endParaRPr>
          </a:p>
          <a:p>
            <a:pPr marL="0" lvl="0" indent="0" algn="l" rtl="0">
              <a:spcBef>
                <a:spcPts val="0"/>
              </a:spcBef>
              <a:spcAft>
                <a:spcPts val="0"/>
              </a:spcAft>
              <a:buNone/>
            </a:pPr>
            <a:endParaRPr sz="1300" dirty="0">
              <a:latin typeface="DM Sans"/>
              <a:ea typeface="DM Sans"/>
              <a:cs typeface="DM Sans"/>
              <a:sym typeface="DM Sans"/>
            </a:endParaRPr>
          </a:p>
        </p:txBody>
      </p:sp>
      <p:pic>
        <p:nvPicPr>
          <p:cNvPr id="959" name="Google Shape;959;p172"/>
          <p:cNvPicPr preferRelativeResize="0"/>
          <p:nvPr/>
        </p:nvPicPr>
        <p:blipFill>
          <a:blip r:embed="rId3">
            <a:alphaModFix/>
          </a:blip>
          <a:stretch>
            <a:fillRect/>
          </a:stretch>
        </p:blipFill>
        <p:spPr>
          <a:xfrm>
            <a:off x="2808575" y="1348200"/>
            <a:ext cx="1590675" cy="457200"/>
          </a:xfrm>
          <a:prstGeom prst="rect">
            <a:avLst/>
          </a:prstGeom>
          <a:noFill/>
          <a:ln>
            <a:noFill/>
          </a:ln>
        </p:spPr>
      </p:pic>
      <p:pic>
        <p:nvPicPr>
          <p:cNvPr id="960" name="Google Shape;960;p172"/>
          <p:cNvPicPr preferRelativeResize="0"/>
          <p:nvPr/>
        </p:nvPicPr>
        <p:blipFill>
          <a:blip r:embed="rId4">
            <a:alphaModFix/>
          </a:blip>
          <a:stretch>
            <a:fillRect/>
          </a:stretch>
        </p:blipFill>
        <p:spPr>
          <a:xfrm>
            <a:off x="22500" y="2571750"/>
            <a:ext cx="6838950" cy="266700"/>
          </a:xfrm>
          <a:prstGeom prst="rect">
            <a:avLst/>
          </a:prstGeom>
          <a:noFill/>
          <a:ln>
            <a:noFill/>
          </a:ln>
        </p:spPr>
      </p:pic>
    </p:spTree>
    <p:extLst>
      <p:ext uri="{BB962C8B-B14F-4D97-AF65-F5344CB8AC3E}">
        <p14:creationId xmlns:p14="http://schemas.microsoft.com/office/powerpoint/2010/main" val="3355555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7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Analizando la petición nuevamente</a:t>
            </a:r>
            <a:endParaRPr sz="3500" b="1" i="0" u="none" strike="noStrike" cap="none">
              <a:solidFill>
                <a:schemeClr val="dk1"/>
              </a:solidFill>
              <a:latin typeface="DM Sans"/>
              <a:ea typeface="DM Sans"/>
              <a:cs typeface="DM Sans"/>
              <a:sym typeface="DM Sans"/>
            </a:endParaRPr>
          </a:p>
        </p:txBody>
      </p:sp>
      <p:pic>
        <p:nvPicPr>
          <p:cNvPr id="966" name="Google Shape;966;p173"/>
          <p:cNvPicPr preferRelativeResize="0"/>
          <p:nvPr/>
        </p:nvPicPr>
        <p:blipFill>
          <a:blip r:embed="rId3">
            <a:alphaModFix/>
          </a:blip>
          <a:stretch>
            <a:fillRect/>
          </a:stretch>
        </p:blipFill>
        <p:spPr>
          <a:xfrm>
            <a:off x="152400" y="2339925"/>
            <a:ext cx="8839198" cy="2627183"/>
          </a:xfrm>
          <a:prstGeom prst="rect">
            <a:avLst/>
          </a:prstGeom>
          <a:noFill/>
          <a:ln>
            <a:noFill/>
          </a:ln>
        </p:spPr>
      </p:pic>
      <p:sp>
        <p:nvSpPr>
          <p:cNvPr id="967" name="Google Shape;967;p173"/>
          <p:cNvSpPr txBox="1"/>
          <p:nvPr/>
        </p:nvSpPr>
        <p:spPr>
          <a:xfrm>
            <a:off x="270125" y="1350600"/>
            <a:ext cx="605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dirty="0">
                <a:latin typeface="DM Sans"/>
                <a:ea typeface="DM Sans"/>
                <a:cs typeface="DM Sans"/>
                <a:sym typeface="DM Sans"/>
              </a:rPr>
              <a:t>Notamos que ahora, al haber indicado que el servidor en el puerto 5500 sí era conocido, puede responder sin problema a la petición. </a:t>
            </a:r>
            <a:endParaRPr dirty="0">
              <a:latin typeface="DM Sans"/>
              <a:ea typeface="DM Sans"/>
              <a:cs typeface="DM Sans"/>
              <a:sym typeface="DM Sans"/>
            </a:endParaRPr>
          </a:p>
        </p:txBody>
      </p:sp>
    </p:spTree>
    <p:extLst>
      <p:ext uri="{BB962C8B-B14F-4D97-AF65-F5344CB8AC3E}">
        <p14:creationId xmlns:p14="http://schemas.microsoft.com/office/powerpoint/2010/main" val="3809128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74"/>
          <p:cNvSpPr/>
          <p:nvPr/>
        </p:nvSpPr>
        <p:spPr>
          <a:xfrm>
            <a:off x="157575" y="783772"/>
            <a:ext cx="8835300" cy="4235116"/>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74"/>
          <p:cNvSpPr txBox="1"/>
          <p:nvPr/>
        </p:nvSpPr>
        <p:spPr>
          <a:xfrm>
            <a:off x="-22425" y="-67525"/>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Últimos cambios al frontend</a:t>
            </a:r>
            <a:endParaRPr sz="2900" b="1" i="0" u="none" strike="noStrike" cap="none">
              <a:solidFill>
                <a:schemeClr val="lt1"/>
              </a:solidFill>
              <a:latin typeface="DM Sans"/>
              <a:ea typeface="DM Sans"/>
              <a:cs typeface="DM Sans"/>
              <a:sym typeface="DM Sans"/>
            </a:endParaRPr>
          </a:p>
        </p:txBody>
      </p:sp>
      <p:pic>
        <p:nvPicPr>
          <p:cNvPr id="974" name="Google Shape;974;p174"/>
          <p:cNvPicPr preferRelativeResize="0"/>
          <p:nvPr/>
        </p:nvPicPr>
        <p:blipFill>
          <a:blip r:embed="rId3">
            <a:alphaModFix/>
          </a:blip>
          <a:stretch>
            <a:fillRect/>
          </a:stretch>
        </p:blipFill>
        <p:spPr>
          <a:xfrm>
            <a:off x="1047129" y="855374"/>
            <a:ext cx="7049741" cy="4096800"/>
          </a:xfrm>
          <a:prstGeom prst="rect">
            <a:avLst/>
          </a:prstGeom>
          <a:noFill/>
          <a:ln>
            <a:noFill/>
          </a:ln>
        </p:spPr>
      </p:pic>
    </p:spTree>
    <p:extLst>
      <p:ext uri="{BB962C8B-B14F-4D97-AF65-F5344CB8AC3E}">
        <p14:creationId xmlns:p14="http://schemas.microsoft.com/office/powerpoint/2010/main" val="3012075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75"/>
          <p:cNvSpPr/>
          <p:nvPr/>
        </p:nvSpPr>
        <p:spPr>
          <a:xfrm>
            <a:off x="157575" y="855374"/>
            <a:ext cx="8835300" cy="4175575"/>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75"/>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981" name="Google Shape;981;p175"/>
          <p:cNvPicPr preferRelativeResize="0"/>
          <p:nvPr/>
        </p:nvPicPr>
        <p:blipFill>
          <a:blip r:embed="rId3">
            <a:alphaModFix/>
          </a:blip>
          <a:stretch>
            <a:fillRect/>
          </a:stretch>
        </p:blipFill>
        <p:spPr>
          <a:xfrm>
            <a:off x="1730225" y="903500"/>
            <a:ext cx="5690000" cy="4000550"/>
          </a:xfrm>
          <a:prstGeom prst="rect">
            <a:avLst/>
          </a:prstGeom>
          <a:noFill/>
          <a:ln>
            <a:noFill/>
          </a:ln>
        </p:spPr>
      </p:pic>
    </p:spTree>
    <p:extLst>
      <p:ext uri="{BB962C8B-B14F-4D97-AF65-F5344CB8AC3E}">
        <p14:creationId xmlns:p14="http://schemas.microsoft.com/office/powerpoint/2010/main" val="382371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7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418177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77"/>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a:t>
            </a:r>
            <a:r>
              <a:rPr lang="es" sz="4000" b="1">
                <a:solidFill>
                  <a:schemeClr val="lt1"/>
                </a:solidFill>
                <a:latin typeface="Helvetica Neue"/>
                <a:ea typeface="Helvetica Neue"/>
                <a:cs typeface="Helvetica Neue"/>
                <a:sym typeface="Helvetica Neue"/>
              </a:rPr>
              <a:t>parte II</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992" name="Google Shape;992;p177"/>
          <p:cNvSpPr txBox="1"/>
          <p:nvPr/>
        </p:nvSpPr>
        <p:spPr>
          <a:xfrm>
            <a:off x="2109143" y="2513638"/>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Routers y controladores</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Patrón DAO</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Órdenes en Frontend</a:t>
            </a:r>
            <a:endParaRPr sz="1350">
              <a:solidFill>
                <a:schemeClr val="lt1"/>
              </a:solidFill>
              <a:latin typeface="DM Sans"/>
              <a:ea typeface="DM Sans"/>
              <a:cs typeface="DM Sans"/>
              <a:sym typeface="DM Sans"/>
            </a:endParaRPr>
          </a:p>
          <a:p>
            <a:pPr marL="0" marR="0" lvl="0" indent="0" algn="l" rtl="0">
              <a:lnSpc>
                <a:spcPct val="100000"/>
              </a:lnSpc>
              <a:spcBef>
                <a:spcPts val="0"/>
              </a:spcBef>
              <a:spcAft>
                <a:spcPts val="0"/>
              </a:spcAft>
              <a:buNone/>
            </a:pPr>
            <a:endParaRPr sz="135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21303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18"/>
          <p:cNvSpPr txBox="1"/>
          <p:nvPr/>
        </p:nvSpPr>
        <p:spPr>
          <a:xfrm>
            <a:off x="1461300" y="2216250"/>
            <a:ext cx="6221400" cy="71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800" b="1" dirty="0">
                <a:solidFill>
                  <a:schemeClr val="dk1"/>
                </a:solidFill>
                <a:latin typeface="DM Sans"/>
                <a:ea typeface="DM Sans"/>
                <a:cs typeface="DM Sans"/>
                <a:sym typeface="DM Sans"/>
              </a:rPr>
              <a:t>After Class 8°</a:t>
            </a:r>
            <a:endParaRPr sz="3800" b="1" dirty="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78"/>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611480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7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extLst>
      <p:ext uri="{BB962C8B-B14F-4D97-AF65-F5344CB8AC3E}">
        <p14:creationId xmlns:p14="http://schemas.microsoft.com/office/powerpoint/2010/main" val="376436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180"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extLst>
      <p:ext uri="{BB962C8B-B14F-4D97-AF65-F5344CB8AC3E}">
        <p14:creationId xmlns:p14="http://schemas.microsoft.com/office/powerpoint/2010/main" val="342260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33"/>
          <p:cNvSpPr txBox="1"/>
          <p:nvPr/>
        </p:nvSpPr>
        <p:spPr>
          <a:xfrm>
            <a:off x="812253" y="1841250"/>
            <a:ext cx="75195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accent6"/>
                </a:solidFill>
                <a:latin typeface="DM Sans"/>
                <a:ea typeface="DM Sans"/>
                <a:cs typeface="DM Sans"/>
                <a:sym typeface="DM Sans"/>
              </a:rPr>
              <a:t>Desarrollando un sistema de backend completo basado en capas.</a:t>
            </a:r>
            <a:endParaRPr sz="4000" b="1" i="0" u="none" strike="noStrike" cap="none" dirty="0">
              <a:solidFill>
                <a:schemeClr val="accent6"/>
              </a:solidFill>
              <a:latin typeface="DM Sans"/>
              <a:ea typeface="DM Sans"/>
              <a:cs typeface="DM Sans"/>
              <a:sym typeface="DM Sans"/>
            </a:endParaRPr>
          </a:p>
        </p:txBody>
      </p:sp>
      <p:sp>
        <p:nvSpPr>
          <p:cNvPr id="2" name="Google Shape;676;p133">
            <a:extLst>
              <a:ext uri="{FF2B5EF4-FFF2-40B4-BE49-F238E27FC236}">
                <a16:creationId xmlns:a16="http://schemas.microsoft.com/office/drawing/2014/main" id="{C0CA2160-01ED-5DE0-5916-E3373907AB1A}"/>
              </a:ext>
            </a:extLst>
          </p:cNvPr>
          <p:cNvSpPr txBox="1"/>
          <p:nvPr/>
        </p:nvSpPr>
        <p:spPr>
          <a:xfrm rot="20196950">
            <a:off x="6116366" y="3162874"/>
            <a:ext cx="243394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2000" b="1" i="1" dirty="0">
                <a:solidFill>
                  <a:srgbClr val="7030A0"/>
                </a:solidFill>
                <a:latin typeface="Bradley Hand ITC" panose="03070402050302030203" pitchFamily="66" charset="0"/>
                <a:ea typeface="DM Sans"/>
                <a:cs typeface="DM Sans"/>
                <a:sym typeface="DM Sans"/>
              </a:rPr>
              <a:t>Último Checkpoint y conexión a FrontEnd</a:t>
            </a:r>
            <a:endParaRPr sz="2000" b="1" i="1" u="none" strike="noStrike" cap="none" dirty="0">
              <a:solidFill>
                <a:srgbClr val="7030A0"/>
              </a:solidFill>
              <a:latin typeface="Bradley Hand ITC" panose="03070402050302030203" pitchFamily="66" charset="0"/>
              <a:ea typeface="DM Sans"/>
              <a:cs typeface="DM Sans"/>
              <a:sym typeface="DM Sans"/>
            </a:endParaRPr>
          </a:p>
        </p:txBody>
      </p:sp>
    </p:spTree>
    <p:extLst>
      <p:ext uri="{BB962C8B-B14F-4D97-AF65-F5344CB8AC3E}">
        <p14:creationId xmlns:p14="http://schemas.microsoft.com/office/powerpoint/2010/main" val="704090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690" name="Google Shape;690;p135"/>
          <p:cNvGrpSpPr/>
          <p:nvPr/>
        </p:nvGrpSpPr>
        <p:grpSpPr>
          <a:xfrm>
            <a:off x="457350" y="468286"/>
            <a:ext cx="431074" cy="431074"/>
            <a:chOff x="473351" y="619523"/>
            <a:chExt cx="738900" cy="738900"/>
          </a:xfrm>
        </p:grpSpPr>
        <p:sp>
          <p:nvSpPr>
            <p:cNvPr id="691" name="Google Shape;691;p13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2" name="Google Shape;692;p13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93" name="Google Shape;693;p135"/>
          <p:cNvSpPr txBox="1"/>
          <p:nvPr/>
        </p:nvSpPr>
        <p:spPr>
          <a:xfrm>
            <a:off x="394800" y="899375"/>
            <a:ext cx="85242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Coder-eats : food delivery para devs.</a:t>
            </a:r>
            <a:endParaRPr sz="3500" b="1">
              <a:solidFill>
                <a:schemeClr val="dk1"/>
              </a:solidFill>
              <a:latin typeface="DM Sans"/>
              <a:ea typeface="DM Sans"/>
              <a:cs typeface="DM Sans"/>
              <a:sym typeface="DM Sans"/>
            </a:endParaRPr>
          </a:p>
        </p:txBody>
      </p:sp>
      <p:sp>
        <p:nvSpPr>
          <p:cNvPr id="694" name="Google Shape;694;p135"/>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695" name="Google Shape;695;p135"/>
          <p:cNvSpPr txBox="1"/>
          <p:nvPr/>
        </p:nvSpPr>
        <p:spPr>
          <a:xfrm>
            <a:off x="394800" y="1704300"/>
            <a:ext cx="8139300" cy="29165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latin typeface="DM Sans"/>
                <a:ea typeface="DM Sans"/>
                <a:cs typeface="DM Sans"/>
                <a:sym typeface="DM Sans"/>
              </a:rPr>
              <a:t>¿Cómo lo hacemos? </a:t>
            </a:r>
            <a:r>
              <a:rPr lang="es" sz="1350" b="1" dirty="0">
                <a:latin typeface="DM Sans"/>
                <a:ea typeface="DM Sans"/>
                <a:cs typeface="DM Sans"/>
                <a:sym typeface="DM Sans"/>
              </a:rPr>
              <a:t>Se desarrollará un sistema completo con routing, controladores, dao y servicios. Se recomienda realizar el proyecto en 5 etapas.</a:t>
            </a:r>
            <a:endParaRPr sz="1350" b="1" dirty="0">
              <a:latin typeface="DM Sans"/>
              <a:ea typeface="DM Sans"/>
              <a:cs typeface="DM Sans"/>
              <a:sym typeface="DM Sans"/>
            </a:endParaRPr>
          </a:p>
          <a:p>
            <a:pPr marL="0" lvl="0" indent="0" algn="l" rtl="0">
              <a:spcBef>
                <a:spcPts val="0"/>
              </a:spcBef>
              <a:spcAft>
                <a:spcPts val="0"/>
              </a:spcAft>
              <a:buNone/>
            </a:pPr>
            <a:endParaRPr sz="1350" b="1"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routing y controladores.</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dao de mongoDB y conexión</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negocio</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servicios</a:t>
            </a:r>
            <a:endParaRPr sz="1350" dirty="0">
              <a:latin typeface="DM Sans"/>
              <a:ea typeface="DM Sans"/>
              <a:cs typeface="DM Sans"/>
              <a:sym typeface="DM Sans"/>
            </a:endParaRPr>
          </a:p>
          <a:p>
            <a:pPr marL="457200" lvl="0" indent="0" algn="l" rtl="0">
              <a:spcBef>
                <a:spcPts val="0"/>
              </a:spcBef>
              <a:spcAft>
                <a:spcPts val="0"/>
              </a:spcAft>
              <a:buNone/>
            </a:pPr>
            <a:endParaRPr sz="1350" dirty="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dirty="0">
                <a:latin typeface="DM Sans"/>
                <a:ea typeface="DM Sans"/>
                <a:cs typeface="DM Sans"/>
                <a:sym typeface="DM Sans"/>
              </a:rPr>
              <a:t>Etapa de frontend</a:t>
            </a:r>
            <a:endParaRPr sz="1350" dirty="0">
              <a:latin typeface="DM Sans"/>
              <a:ea typeface="DM Sans"/>
              <a:cs typeface="DM Sans"/>
              <a:sym typeface="DM Sans"/>
            </a:endParaRPr>
          </a:p>
          <a:p>
            <a:pPr marL="457200" lvl="0" indent="0" algn="l" rtl="0">
              <a:lnSpc>
                <a:spcPct val="115000"/>
              </a:lnSpc>
              <a:spcBef>
                <a:spcPts val="0"/>
              </a:spcBef>
              <a:spcAft>
                <a:spcPts val="0"/>
              </a:spcAft>
              <a:buNone/>
            </a:pPr>
            <a:endParaRPr sz="1350" dirty="0">
              <a:latin typeface="DM Sans"/>
              <a:ea typeface="DM Sans"/>
              <a:cs typeface="DM Sans"/>
              <a:sym typeface="DM Sans"/>
            </a:endParaRPr>
          </a:p>
        </p:txBody>
      </p:sp>
    </p:spTree>
    <p:extLst>
      <p:ext uri="{BB962C8B-B14F-4D97-AF65-F5344CB8AC3E}">
        <p14:creationId xmlns:p14="http://schemas.microsoft.com/office/powerpoint/2010/main" val="333255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45"/>
          <p:cNvSpPr txBox="1"/>
          <p:nvPr/>
        </p:nvSpPr>
        <p:spPr>
          <a:xfrm>
            <a:off x="1346650" y="1130725"/>
            <a:ext cx="6221400" cy="19857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routes y controllers</a:t>
            </a:r>
            <a:endParaRPr sz="4000" b="1" i="0" u="none" strike="noStrike" cap="none">
              <a:solidFill>
                <a:schemeClr val="lt1"/>
              </a:solidFill>
              <a:latin typeface="DM Sans"/>
              <a:ea typeface="DM Sans"/>
              <a:cs typeface="DM Sans"/>
              <a:sym typeface="DM Sans"/>
            </a:endParaRPr>
          </a:p>
        </p:txBody>
      </p:sp>
      <p:sp>
        <p:nvSpPr>
          <p:cNvPr id="765" name="Google Shape;765;p145"/>
          <p:cNvSpPr txBox="1"/>
          <p:nvPr/>
        </p:nvSpPr>
        <p:spPr>
          <a:xfrm>
            <a:off x="1369800" y="3040450"/>
            <a:ext cx="6859800"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1, que se subirá al repo de Github al finalizar la clase.</a:t>
            </a:r>
            <a:endParaRPr sz="2000" dirty="0">
              <a:solidFill>
                <a:schemeClr val="lt1"/>
              </a:solidFill>
              <a:latin typeface="DM Sans"/>
              <a:ea typeface="DM Sans"/>
              <a:cs typeface="DM Sans"/>
              <a:sym typeface="DM Sans"/>
            </a:endParaRPr>
          </a:p>
        </p:txBody>
      </p:sp>
      <p:pic>
        <p:nvPicPr>
          <p:cNvPr id="766" name="Google Shape;766;p145"/>
          <p:cNvPicPr preferRelativeResize="0"/>
          <p:nvPr/>
        </p:nvPicPr>
        <p:blipFill>
          <a:blip r:embed="rId3">
            <a:alphaModFix/>
          </a:blip>
          <a:stretch>
            <a:fillRect/>
          </a:stretch>
        </p:blipFill>
        <p:spPr>
          <a:xfrm>
            <a:off x="3552975" y="225800"/>
            <a:ext cx="1808776" cy="1808776"/>
          </a:xfrm>
          <a:prstGeom prst="rect">
            <a:avLst/>
          </a:prstGeom>
          <a:noFill/>
          <a:ln>
            <a:noFill/>
          </a:ln>
        </p:spPr>
      </p:pic>
      <p:sp>
        <p:nvSpPr>
          <p:cNvPr id="767" name="Google Shape;767;p145"/>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297184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54"/>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dirty="0">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rgbClr val="EAFF6A"/>
                </a:solidFill>
                <a:latin typeface="DM Sans"/>
                <a:ea typeface="DM Sans"/>
                <a:cs typeface="DM Sans"/>
                <a:sym typeface="DM Sans"/>
              </a:rPr>
              <a:t>Checkpoint: DAO</a:t>
            </a:r>
            <a:endParaRPr sz="4000" b="1" i="0" u="none" strike="noStrike" cap="none" dirty="0">
              <a:solidFill>
                <a:schemeClr val="lt1"/>
              </a:solidFill>
              <a:latin typeface="DM Sans"/>
              <a:ea typeface="DM Sans"/>
              <a:cs typeface="DM Sans"/>
              <a:sym typeface="DM Sans"/>
            </a:endParaRPr>
          </a:p>
        </p:txBody>
      </p:sp>
      <p:sp>
        <p:nvSpPr>
          <p:cNvPr id="830" name="Google Shape;830;p154"/>
          <p:cNvSpPr txBox="1"/>
          <p:nvPr/>
        </p:nvSpPr>
        <p:spPr>
          <a:xfrm>
            <a:off x="1381913" y="3029925"/>
            <a:ext cx="6840812" cy="110796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lt1"/>
                </a:solidFill>
                <a:latin typeface="DM Sans"/>
                <a:ea typeface="DM Sans"/>
                <a:cs typeface="DM Sans"/>
                <a:sym typeface="DM Sans"/>
              </a:rPr>
              <a:t>Revisa tu código, analiza errores o descarga el código correspondiente al checkpoint 2, que estará disponible en un repositorio de Github al finalizar la clase.</a:t>
            </a:r>
            <a:endParaRPr sz="2000" dirty="0">
              <a:solidFill>
                <a:schemeClr val="lt1"/>
              </a:solidFill>
              <a:latin typeface="DM Sans"/>
              <a:ea typeface="DM Sans"/>
              <a:cs typeface="DM Sans"/>
              <a:sym typeface="DM Sans"/>
            </a:endParaRPr>
          </a:p>
        </p:txBody>
      </p:sp>
      <p:pic>
        <p:nvPicPr>
          <p:cNvPr id="831" name="Google Shape;831;p154"/>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832" name="Google Shape;832;p154"/>
          <p:cNvSpPr txBox="1"/>
          <p:nvPr/>
        </p:nvSpPr>
        <p:spPr>
          <a:xfrm rot="-2795">
            <a:off x="2906668" y="4282960"/>
            <a:ext cx="3425435" cy="4539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extLst>
      <p:ext uri="{BB962C8B-B14F-4D97-AF65-F5344CB8AC3E}">
        <p14:creationId xmlns:p14="http://schemas.microsoft.com/office/powerpoint/2010/main" val="134052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56"/>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55725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57"/>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849" name="Google Shape;849;p157"/>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850" name="Google Shape;850;p157"/>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extLst>
      <p:ext uri="{BB962C8B-B14F-4D97-AF65-F5344CB8AC3E}">
        <p14:creationId xmlns:p14="http://schemas.microsoft.com/office/powerpoint/2010/main" val="12710132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1566</TotalTime>
  <Words>1055</Words>
  <Application>Microsoft Office PowerPoint</Application>
  <PresentationFormat>Presentación en pantalla (16:9)</PresentationFormat>
  <Paragraphs>101</Paragraphs>
  <Slides>32</Slides>
  <Notes>32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DM Sans</vt:lpstr>
      <vt:lpstr>Helvetica Neue Light</vt:lpstr>
      <vt:lpstr>Helvetica Neue</vt:lpstr>
      <vt:lpstr>Arial</vt:lpstr>
      <vt:lpstr>Bradley Hand ITC</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 R. Polverelli</cp:lastModifiedBy>
  <cp:revision>31</cp:revision>
  <dcterms:modified xsi:type="dcterms:W3CDTF">2023-05-11T12:33:06Z</dcterms:modified>
</cp:coreProperties>
</file>